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6" r:id="rId4"/>
    <p:sldId id="261" r:id="rId5"/>
    <p:sldId id="262" r:id="rId6"/>
    <p:sldId id="260" r:id="rId7"/>
    <p:sldId id="263" r:id="rId8"/>
    <p:sldId id="264" r:id="rId9"/>
    <p:sldId id="265" r:id="rId10"/>
    <p:sldId id="267" r:id="rId11"/>
    <p:sldId id="268" r:id="rId12"/>
    <p:sldId id="269" r:id="rId13"/>
    <p:sldId id="272" r:id="rId14"/>
    <p:sldId id="271" r:id="rId15"/>
    <p:sldId id="270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93A51-AEF4-455A-8DC1-CC28731EACD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D79D4-DD9A-483E-8F6A-95BADB230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7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D79D4-DD9A-483E-8F6A-95BADB230A2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3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4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8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98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65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81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4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0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6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7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14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6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1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4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60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4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FB32-E364-4EBB-BFB1-CE8A0311BCA4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AA4A53-024A-4A92-91A9-83C6C396B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7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1577" y="551330"/>
            <a:ext cx="9144000" cy="164054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казённое дошкольное образовательное учреждение детский сад № 1 «Сказка» г. Приволжска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5047" y="3711389"/>
            <a:ext cx="10119565" cy="21922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 дошкольного образования МКДОУ д\с № 1 «Сказка»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187" y="1984598"/>
            <a:ext cx="10784541" cy="4606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lvl="0" algn="ctr" fontAlgn="base">
              <a:lnSpc>
                <a:spcPct val="111000"/>
              </a:lnSpc>
              <a:spcAft>
                <a:spcPts val="65"/>
              </a:spcAft>
              <a:buClr>
                <a:srgbClr val="000000"/>
              </a:buClr>
              <a:buSzPts val="1200"/>
            </a:pPr>
            <a:r>
              <a:rPr lang="ru-RU" sz="2800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Целью реализации части, формируемой участниками образовательных отношений, является процесс, который предполагает</a:t>
            </a:r>
            <a:r>
              <a:rPr lang="ru-RU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186055" marR="27940" indent="353060" algn="ctr">
              <a:lnSpc>
                <a:spcPct val="112000"/>
              </a:lnSpc>
              <a:spcAft>
                <a:spcPts val="810"/>
              </a:spcAft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81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81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интеллектуальной, эмоциональной активности как оптимального варианта нравственно-патриотического и духовного воспитания дошкольников, на примере ближнего природного и социального окружения ознакомления дошкольников с окружающим миром, помочь осознать своё место в нём. </a:t>
            </a:r>
          </a:p>
        </p:txBody>
      </p:sp>
    </p:spTree>
    <p:extLst>
      <p:ext uri="{BB962C8B-B14F-4D97-AF65-F5344CB8AC3E}">
        <p14:creationId xmlns:p14="http://schemas.microsoft.com/office/powerpoint/2010/main" val="23578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388" y="349625"/>
            <a:ext cx="11403106" cy="643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marR="357505" indent="359410">
              <a:lnSpc>
                <a:spcPct val="111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 задачами, части формируемой участниками образовательных отношений являются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56235" marR="357505" indent="-6350">
              <a:lnSpc>
                <a:spcPct val="112000"/>
              </a:lnSpc>
              <a:spcAft>
                <a:spcPts val="65"/>
              </a:spcAft>
            </a:pPr>
            <a:r>
              <a:rPr lang="ru-RU" i="1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образования</a:t>
            </a:r>
            <a:r>
              <a:rPr lang="ru-RU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расширение 	и 	углубление 	знаний 	воспитанников 	по 	краеведению, 	о </a:t>
            </a:r>
          </a:p>
          <a:p>
            <a:pPr marL="186055" marR="27940" indent="-6350" algn="just">
              <a:lnSpc>
                <a:spcPct val="112000"/>
              </a:lnSpc>
              <a:spcAft>
                <a:spcPts val="81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достопримечательностях города, социальным навыкам;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79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интеллекта ребенка, формирование   наглядно-образного мышления, повышение качеств духовно-нравственного, патриотического воспитания подрастающего поколения;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77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знакомство с проблемами экологии в Ивановской области и охраны природы, охраны памятников истории, культуры. </a:t>
            </a:r>
          </a:p>
          <a:p>
            <a:pPr marL="356235" marR="357505" indent="-6350">
              <a:lnSpc>
                <a:spcPct val="112000"/>
              </a:lnSpc>
              <a:spcAft>
                <a:spcPts val="65"/>
              </a:spcAft>
            </a:pPr>
            <a:r>
              <a:rPr lang="ru-RU" i="1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В области воспитания</a:t>
            </a:r>
            <a:r>
              <a:rPr lang="ru-RU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80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духовно-нравственного отношения и чувства сопричастности к родному дому семье, детскому саду, городу;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79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-формирование духовно-нравственного отношения и чувства сопричастности к культурному наследию своего народа;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-формирование духовно-нравственного отношения к природе родного края и чувства сопричастности к ней;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59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-воспитание любви, уважения к своей нации, понимания своих национальных особенностей, чувства собственного достоинства, как представителя своего народа, и толерантного отношения к представителям других национальностей (сверстникам и их родителям, соседям и другим людям.) </a:t>
            </a:r>
          </a:p>
        </p:txBody>
      </p:sp>
    </p:spTree>
    <p:extLst>
      <p:ext uri="{BB962C8B-B14F-4D97-AF65-F5344CB8AC3E}">
        <p14:creationId xmlns:p14="http://schemas.microsoft.com/office/powerpoint/2010/main" val="246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5459" y="1304365"/>
            <a:ext cx="11268634" cy="533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 marR="357505" indent="-6350" algn="ctr">
              <a:lnSpc>
                <a:spcPct val="111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Коррекционно-развивающая работа и\или инклюзивное образование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МКДОУ д\с № 1 «Сказка»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6235" marR="357505" indent="-6350">
              <a:lnSpc>
                <a:spcPct val="111000"/>
              </a:lnSpc>
              <a:spcAft>
                <a:spcPts val="25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6235" marR="357505" indent="-6350">
              <a:lnSpc>
                <a:spcPct val="111000"/>
              </a:lnSpc>
              <a:spcAft>
                <a:spcPts val="25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обеспечение коррекции нарушений развития у различных категорий детей (целевые группы), включая детей с ООП, в том числе детей с ОВЗ и детей-инвалидов; оказание им квалифицированной помощи в освоении Программы, их разностороннее развитие с учетом возрастных и индивидуальных особенностей, социальной адаптации.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109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КРР представляет собой комплекс мер по психолого-педагогическому сопровождению обучающихся, включающий психолого-педагогическое обследование, проведение индивидуальных и групповых коррекционно-развивающих занятий, а также мониторинг динамики их развития. КРР в МКДОУ д\с № 1 Сказка» осуществляют педагоги, педагоги-психологи,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учителя-логопеды.   </a:t>
            </a:r>
          </a:p>
        </p:txBody>
      </p:sp>
    </p:spTree>
    <p:extLst>
      <p:ext uri="{BB962C8B-B14F-4D97-AF65-F5344CB8AC3E}">
        <p14:creationId xmlns:p14="http://schemas.microsoft.com/office/powerpoint/2010/main" val="19513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1" y="268941"/>
            <a:ext cx="11819964" cy="666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 marR="357505" indent="-6350" algn="ctr">
              <a:lnSpc>
                <a:spcPct val="107000"/>
              </a:lnSpc>
              <a:spcAft>
                <a:spcPts val="108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на этапе завершения освоения Программы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6235" marR="357505" indent="-6350">
              <a:lnSpc>
                <a:spcPct val="112000"/>
              </a:lnSpc>
              <a:spcAft>
                <a:spcPts val="65"/>
              </a:spcAft>
            </a:pPr>
            <a:r>
              <a:rPr lang="ru-RU" i="1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К концу дошкольного возраста: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ребенка сформированы основные физические и нравственно-волевые качества;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соблюдает элементарные правила здорового образа жизни и личной гигиены;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владеет средствами общения и способами взаимодействия со взрослыми и сверстниками;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способен решать адекватные возрасту интеллектуальные, творческие и личностные задачи; применять накопленный опыт для осуществления различных видов детской деятельности, принимать собственные решения и проявлять инициативу;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владеет речью как средством коммуникации, ведет диалог со взрослыми и сверстниками, использует формулы речевого этикета в соответствии с ситуацией общения, владеет коммуникативно-речевыми умениями;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проявляет любознательность;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имеет представление о жизни людей в России,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имеет разнообразные познавательные умения: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способен воспринимать и понимать произведения различных видов искусства, имеет предпочтения в области музыкальной, изобразительной, театрализованной деятельности;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проявляет интерес к игровому экспериментированию с предметами, к развивающим и познавательным играм, в играх с готовым содержанием и правилами может объяснить содержание и правила игры другим детям, в совместной игре следит за точным выполнением правил всеми участниками;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ребёнок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96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588" y="484094"/>
            <a:ext cx="10797988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marR="357505" indent="359410" algn="ctr">
              <a:lnSpc>
                <a:spcPct val="112000"/>
              </a:lnSpc>
              <a:spcAft>
                <a:spcPts val="790"/>
              </a:spcAft>
            </a:pPr>
            <a:r>
              <a:rPr lang="ru-RU" sz="2400" b="1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Итоговые результаты освоения части, формируемой участниками образовательных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 (целевые ориентиры).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58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Любознательный, активный.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80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Задает вопросы поискового характера. Интересуется новым неизвестным в окружающем мире. Называет и показывает Ивановскую область, отмечает их уникальность. Отгадывает и сочиняет описательные загадки о предметах и объектах природы. Узнает на картинках и называет растения – первоцветы, растения, занесенные в Красную книгу.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57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-Эмоционально-отзывчивый.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82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Проявляет устойчивый интерес к познанию уникальной экосистемы города. Уважает труд взрослых разных профессий по охране природы. Вместе со взрослыми выполняет доступные природоохранные задания. Откликается на эмоции близких людей и друзей, сопереживает персонажам легенд, историй, рассказов. Мотивирует свое отношение к городу и его районам.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–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Овладевший средствами общения и способами взаимодействия со взрослыми и сверстниками.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 знания о городе, в небольших связных рассказах, в выразительной, музыкально-театрализованной деятельности. Составляет несложные рассказы с помощью иллюстраций.  </a:t>
            </a:r>
          </a:p>
        </p:txBody>
      </p:sp>
    </p:spTree>
    <p:extLst>
      <p:ext uri="{BB962C8B-B14F-4D97-AF65-F5344CB8AC3E}">
        <p14:creationId xmlns:p14="http://schemas.microsoft.com/office/powerpoint/2010/main" val="142616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753" y="-1"/>
            <a:ext cx="11282081" cy="667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ctr">
              <a:lnSpc>
                <a:spcPct val="112000"/>
              </a:lnSpc>
              <a:spcAft>
                <a:spcPts val="6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педагогического коллектива с семьями обучающихся.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целями взаимодействия педагогического коллектива ДОО с семьями обучающихся дошкольного возраста являются: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Symbol" panose="05050102010706020507" pitchFamily="18" charset="2"/>
              <a:buChar char="-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этих целей должно осуществляться через решение основных задач: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+mj-lt"/>
              <a:buAutoNum type="arabicParenR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об образовательной программе, реализуемой в ДОО;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+mj-lt"/>
              <a:buAutoNum type="arabicParenR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dirty="0" err="1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+mj-lt"/>
              <a:buAutoNum type="arabicParenR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; </a:t>
            </a:r>
          </a:p>
          <a:p>
            <a:pPr marL="342900" marR="27940" lvl="0" indent="-342900" algn="just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+mj-lt"/>
              <a:buAutoNum type="arabicParenR"/>
            </a:pPr>
            <a:r>
              <a:rPr lang="ru-RU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образовательный процесс. </a:t>
            </a:r>
          </a:p>
        </p:txBody>
      </p:sp>
    </p:spTree>
    <p:extLst>
      <p:ext uri="{BB962C8B-B14F-4D97-AF65-F5344CB8AC3E}">
        <p14:creationId xmlns:p14="http://schemas.microsoft.com/office/powerpoint/2010/main" val="284299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430306" y="1011115"/>
            <a:ext cx="10797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 </a:t>
            </a:r>
            <a:r>
              <a:rPr lang="ru-RU" sz="4000" u="sng" dirty="0">
                <a:hlinkClick r:id="rId3"/>
              </a:rPr>
              <a:t>(Федеральная образовательная программа дошкольного образования)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166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1977" y="753036"/>
            <a:ext cx="9910482" cy="492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170" marR="9525" indent="-6350" algn="just">
              <a:lnSpc>
                <a:spcPct val="102000"/>
              </a:lnSpc>
              <a:spcAft>
                <a:spcPts val="25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- программа дошкольного образования муниципального казённого дошкольного образовательного учреждения детский сад № 1 «Сказка» составлена в соответствии с Федеральными государственными образовательными стандартами дошкольного образования, Федеральной образовательной программой дошкольного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endParaRPr lang="ru-RU" dirty="0">
              <a:solidFill>
                <a:srgbClr val="002060"/>
              </a:solidFill>
            </a:endParaRPr>
          </a:p>
          <a:p>
            <a:pPr marL="344170" marR="9525" indent="-6350" algn="just">
              <a:lnSpc>
                <a:spcPct val="102000"/>
              </a:lnSpc>
              <a:spcAft>
                <a:spcPts val="25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особенностями образовательного учреждения, региона и муниципалитета, образовательных потребностей обучающихся и запросов родителей (законных представителей). </a:t>
            </a:r>
          </a:p>
        </p:txBody>
      </p:sp>
    </p:spTree>
    <p:extLst>
      <p:ext uri="{BB962C8B-B14F-4D97-AF65-F5344CB8AC3E}">
        <p14:creationId xmlns:p14="http://schemas.microsoft.com/office/powerpoint/2010/main" val="12739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436" y="806824"/>
            <a:ext cx="10744199" cy="5806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 marR="357505" indent="-6350" algn="ctr">
              <a:lnSpc>
                <a:spcPct val="111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ФОП ДО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6235" marR="357505" indent="-6350" algn="ctr">
              <a:lnSpc>
                <a:spcPct val="111000"/>
              </a:lnSpc>
              <a:spcAft>
                <a:spcPts val="25"/>
              </a:spcAft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70" lvl="0" indent="-342900" algn="ctr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3970" lvl="0" indent="-342900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3970" lvl="0" indent="-342900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3970" lvl="0" indent="-342900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3970" lvl="0" indent="-342900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3970" lvl="0" indent="-342900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13970" lvl="0" algn="ctr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</a:pPr>
            <a:r>
              <a:rPr lang="ru-RU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азностороннее </a:t>
            </a:r>
            <a:r>
              <a:rPr lang="ru-RU" sz="2800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развитие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</a:t>
            </a:r>
            <a:endParaRPr lang="ru-RU" sz="2800" dirty="0" smtClean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13970" lvl="0" algn="ctr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</a:pPr>
            <a:endParaRPr lang="ru-RU" sz="2800" dirty="0" smtClean="0">
              <a:solidFill>
                <a:srgbClr val="00206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13970" lvl="0" algn="ctr" fontAlgn="base">
              <a:lnSpc>
                <a:spcPct val="112000"/>
              </a:lnSpc>
              <a:spcAft>
                <a:spcPts val="65"/>
              </a:spcAft>
              <a:buClr>
                <a:srgbClr val="000000"/>
              </a:buClr>
              <a:buSzPts val="1200"/>
            </a:pPr>
            <a:endParaRPr lang="ru-RU" sz="2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740" y="793376"/>
            <a:ext cx="10300447" cy="5353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marR="27940" indent="353060" algn="just">
              <a:lnSpc>
                <a:spcPct val="111000"/>
              </a:lnSpc>
              <a:spcAft>
                <a:spcPts val="75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отвечает образовательному запросу социума, обеспечивает развитие личности  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3136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625" y="268941"/>
            <a:ext cx="11631704" cy="6681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marR="357505" indent="-6350">
              <a:lnSpc>
                <a:spcPct val="116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ФГОС ДО.  </a:t>
            </a:r>
          </a:p>
          <a:p>
            <a:pPr marL="359410" marR="27940" indent="-6350" algn="ctr">
              <a:lnSpc>
                <a:spcPct val="112000"/>
              </a:lnSpc>
              <a:spcAft>
                <a:spcPts val="6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Обязательная часть Программы соответствует ФОП ДО и обеспечивает: 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 и развитие ребенка дошкольного возраста как гражданина Российской Федерации, формирование основ его гражданской и культурной идентичности на доступном его возрасту содержании доступными средствами; 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 создание единого федерального образовательного пространства воспитания и обучения детей от рождения до поступления в начальную школу, обеспечивающего ребенку и его родителям (законным представителям), равные, качественные условия ДО, вне зависимости от места и региона проживания.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части, формируемой участниками образовательных отношений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выбранные участниками образовательных отношений программы, направленные на развитие детей в образовательных областях, видах деятельности и культурных практиках (парциальные образовательные программы), отобранные с учетом приоритетных направлений, климатических особенностей, а также для обеспечения коррекции нарушений развития и ориентированные на потребность детей и их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434" y="443754"/>
            <a:ext cx="11282083" cy="6591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представляет собой учебно-методическую документацию, в составе которой: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 </a:t>
            </a:r>
          </a:p>
          <a:p>
            <a:pPr marL="359410" marR="2015490" indent="-6350" algn="just">
              <a:lnSpc>
                <a:spcPct val="112000"/>
              </a:lnSpc>
              <a:spcAft>
                <a:spcPts val="41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 и распорядок дня для всех возрастных групп ДОО, </a:t>
            </a:r>
          </a:p>
          <a:p>
            <a:pPr marL="359410" marR="2015490" indent="-6350" algn="just">
              <a:lnSpc>
                <a:spcPct val="112000"/>
              </a:lnSpc>
              <a:spcAft>
                <a:spcPts val="41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 план воспитательной работы,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Парциальные программы: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«Основы безопасности детей дошкольного возраста» (Р. Б.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О.Л.Князева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Н.Н.Авдеева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«Музыкальные шедевры»  О.П.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Радынова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fontAlgn="base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«Приобщение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истокам русской народной культуры» О.Л. Князева, М.Д.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Маханеа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программы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«Примерная адаптированная образовательная программа для детей с тяжёлыми нарушениями речи (общее недоразвитие речи) с 3 до 7 лет», изд.3, СПБ»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Детсво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-пресс», 2015г. 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Т.Б. Филичева. Г.В. Чиркина, Т.В. Туманова, А.В. Лагутина Коррекция нарушений речи, Программы дошкольных образовательных учреждений компенсирующего вида для детей с нарушением речи / -5-е изд. – М. : Просвещение, 2016. – 207 с. </a:t>
            </a:r>
          </a:p>
          <a:p>
            <a:pPr lvl="0" fontAlgn="base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 Т.Б., Чиркина Г.В. «Программа обучения и воспитания детей с фонетико-фонематическим недоразвитием», М., 1993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Н.В.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коррекционной работы в логопедической группе для детей с общим недоразвитием речи», С-П., «Детство-пресс», 2005. </a:t>
            </a:r>
          </a:p>
          <a:p>
            <a:pPr marL="359410" marR="2015490" indent="-6350" algn="just">
              <a:lnSpc>
                <a:spcPct val="112000"/>
              </a:lnSpc>
              <a:spcAft>
                <a:spcPts val="410"/>
              </a:spcAf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410" marR="2015490" indent="-6350" algn="just">
              <a:lnSpc>
                <a:spcPct val="112000"/>
              </a:lnSpc>
              <a:spcAft>
                <a:spcPts val="41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706" y="0"/>
            <a:ext cx="11873753" cy="509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055" marR="27940" indent="353060" algn="ctr">
              <a:lnSpc>
                <a:spcPct val="112000"/>
              </a:lnSpc>
              <a:spcAft>
                <a:spcPts val="6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требованиями ФГОС ДО в Программе содержится целевой, содержательный и организационный разделы. </a:t>
            </a:r>
          </a:p>
          <a:p>
            <a:pPr marL="359410" marR="357505" indent="-6350" algn="ctr">
              <a:lnSpc>
                <a:spcPct val="107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целевом разделе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представлены цели, задачи, принципы и подходы к ее формированию; планируемые результаты освоения Программы в младенческом, раннем, дошкольном возрастах, а также на этапе завершения освоения Программы; характеристики особенностей развития детей младенческого, раннего и дошкольного возрастов, подходы к педагогической диагностике планируемых результатов. </a:t>
            </a:r>
          </a:p>
          <a:p>
            <a:pPr marL="359410" marR="357505" indent="-6350">
              <a:lnSpc>
                <a:spcPct val="107000"/>
              </a:lnSpc>
              <a:spcAft>
                <a:spcPts val="13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5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176" y="484094"/>
            <a:ext cx="11564471" cy="614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 marR="357505" indent="-6350" algn="ctr">
              <a:lnSpc>
                <a:spcPct val="111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 Программы включает описание: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 и содержания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 в соответствии с федеральной программой и с учетом используемых методических пособий, обеспечивающих реализацию данного содержания. 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вариативных форм, способов, методов и средств реализации Федеральной программы с учетом возрастных и индивидуальных особенностей воспитанников, специфики их образовательных потребностей и интересов; 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 образовательной деятельности разных видов и культурных практик;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способов поддержки детской инициативы; 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 взаимодействия педагогического коллектива с семьями обучающихся; 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 деятельности по профессиональной коррекции нарушений развития детей.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65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 раздел 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a:t>
            </a:r>
          </a:p>
        </p:txBody>
      </p:sp>
    </p:spTree>
    <p:extLst>
      <p:ext uri="{BB962C8B-B14F-4D97-AF65-F5344CB8AC3E}">
        <p14:creationId xmlns:p14="http://schemas.microsoft.com/office/powerpoint/2010/main" val="39891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859" y="1434544"/>
            <a:ext cx="11591365" cy="3968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 marR="357505" indent="-6350" algn="ctr">
              <a:lnSpc>
                <a:spcPct val="111000"/>
              </a:lnSpc>
              <a:spcAft>
                <a:spcPts val="104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 раздел Программы включает описание: 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психолого-педагогических и кадровых условий реализации Программы; 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развивающей предметно-пространственной среды (далее – РППС); 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материально-техническое обеспечение Программы; </a:t>
            </a:r>
          </a:p>
          <a:p>
            <a:pPr marL="359410" marR="27940" indent="-6350" algn="just">
              <a:lnSpc>
                <a:spcPct val="112000"/>
              </a:lnSpc>
              <a:spcAft>
                <a:spcPts val="65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‒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обеспеченность методическими материалами и средствами обучения и воспитания. </a:t>
            </a:r>
          </a:p>
          <a:p>
            <a:pPr marL="186055" marR="27940" indent="353060" algn="just">
              <a:lnSpc>
                <a:spcPct val="112000"/>
              </a:lnSpc>
              <a:spcAft>
                <a:spcPts val="108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разделе представлены режим и распорядок дня во всех возрастных группах, календарный план воспитательной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16148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</TotalTime>
  <Words>1482</Words>
  <Application>Microsoft Office PowerPoint</Application>
  <PresentationFormat>Широкоэкранный</PresentationFormat>
  <Paragraphs>112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Муниципальное казённое дошкольное образовательное учреждение детский сад № 1 «Сказка» г. Приволжска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детский сад № 1 «Сказка» г. Приволжска</dc:title>
  <dc:creator>Admin</dc:creator>
  <cp:lastModifiedBy>Admin</cp:lastModifiedBy>
  <cp:revision>15</cp:revision>
  <dcterms:created xsi:type="dcterms:W3CDTF">2023-08-25T07:02:21Z</dcterms:created>
  <dcterms:modified xsi:type="dcterms:W3CDTF">2023-08-25T10:32:42Z</dcterms:modified>
</cp:coreProperties>
</file>